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386"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8.4272637795275593E-2"/>
          <c:y val="0.16047662401574803"/>
          <c:w val="0.65878444881889775"/>
          <c:h val="0.7148307086614174"/>
        </c:manualLayout>
      </c:layout>
      <c:barChart>
        <c:barDir val="col"/>
        <c:grouping val="clustered"/>
        <c:varyColors val="0"/>
        <c:ser>
          <c:idx val="0"/>
          <c:order val="0"/>
          <c:tx>
            <c:strRef>
              <c:f>Sheet1!$B$1</c:f>
              <c:strCache>
                <c:ptCount val="1"/>
                <c:pt idx="0">
                  <c:v>Population in millions</c:v>
                </c:pt>
              </c:strCache>
            </c:strRef>
          </c:tx>
          <c:invertIfNegative val="0"/>
          <c:cat>
            <c:numRef>
              <c:f>Sheet1!$A$2:$A$7</c:f>
              <c:numCache>
                <c:formatCode>General</c:formatCode>
                <c:ptCount val="6"/>
                <c:pt idx="0">
                  <c:v>1000</c:v>
                </c:pt>
                <c:pt idx="1">
                  <c:v>100</c:v>
                </c:pt>
                <c:pt idx="2">
                  <c:v>1200</c:v>
                </c:pt>
                <c:pt idx="3">
                  <c:v>1300</c:v>
                </c:pt>
                <c:pt idx="4">
                  <c:v>1347</c:v>
                </c:pt>
                <c:pt idx="5">
                  <c:v>1352</c:v>
                </c:pt>
              </c:numCache>
            </c:numRef>
          </c:cat>
          <c:val>
            <c:numRef>
              <c:f>Sheet1!$B$2:$B$7</c:f>
              <c:numCache>
                <c:formatCode>General</c:formatCode>
                <c:ptCount val="6"/>
                <c:pt idx="0">
                  <c:v>38</c:v>
                </c:pt>
                <c:pt idx="1">
                  <c:v>48</c:v>
                </c:pt>
                <c:pt idx="2">
                  <c:v>59</c:v>
                </c:pt>
                <c:pt idx="3">
                  <c:v>70</c:v>
                </c:pt>
                <c:pt idx="4">
                  <c:v>75</c:v>
                </c:pt>
                <c:pt idx="5">
                  <c:v>50</c:v>
                </c:pt>
              </c:numCache>
            </c:numRef>
          </c:val>
        </c:ser>
        <c:dLbls>
          <c:showLegendKey val="0"/>
          <c:showVal val="0"/>
          <c:showCatName val="0"/>
          <c:showSerName val="0"/>
          <c:showPercent val="0"/>
          <c:showBubbleSize val="0"/>
        </c:dLbls>
        <c:gapWidth val="150"/>
        <c:axId val="79919104"/>
        <c:axId val="34394048"/>
      </c:barChart>
      <c:catAx>
        <c:axId val="79919104"/>
        <c:scaling>
          <c:orientation val="minMax"/>
        </c:scaling>
        <c:delete val="0"/>
        <c:axPos val="b"/>
        <c:numFmt formatCode="General" sourceLinked="1"/>
        <c:majorTickMark val="out"/>
        <c:minorTickMark val="none"/>
        <c:tickLblPos val="nextTo"/>
        <c:crossAx val="34394048"/>
        <c:crosses val="autoZero"/>
        <c:auto val="1"/>
        <c:lblAlgn val="ctr"/>
        <c:lblOffset val="100"/>
        <c:noMultiLvlLbl val="0"/>
      </c:catAx>
      <c:valAx>
        <c:axId val="34394048"/>
        <c:scaling>
          <c:orientation val="minMax"/>
        </c:scaling>
        <c:delete val="0"/>
        <c:axPos val="l"/>
        <c:majorGridlines/>
        <c:numFmt formatCode="General" sourceLinked="1"/>
        <c:majorTickMark val="out"/>
        <c:minorTickMark val="none"/>
        <c:tickLblPos val="nextTo"/>
        <c:crossAx val="79919104"/>
        <c:crosses val="autoZero"/>
        <c:crossBetween val="between"/>
      </c:valAx>
    </c:plotArea>
    <c:legend>
      <c:legendPos val="r"/>
      <c:layout>
        <c:manualLayout>
          <c:xMode val="edge"/>
          <c:yMode val="edge"/>
          <c:x val="0.7784737532808399"/>
          <c:y val="0.45975738188976384"/>
          <c:w val="0.20694291338582682"/>
          <c:h val="0.1804849901574804"/>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C84EC3-5C11-4F80-815A-3CCD5273132B}" type="datetimeFigureOut">
              <a:rPr lang="en-GB" smtClean="0"/>
              <a:pPr/>
              <a:t>24/03/2012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57D024-4F1A-49D2-ACD4-AB888AA6AB1A}" type="slidenum">
              <a:rPr lang="en-GB" smtClean="0"/>
              <a:pPr/>
              <a:t>‹#›</a:t>
            </a:fld>
            <a:endParaRPr lang="en-GB"/>
          </a:p>
        </p:txBody>
      </p:sp>
    </p:spTree>
    <p:extLst>
      <p:ext uri="{BB962C8B-B14F-4D97-AF65-F5344CB8AC3E}">
        <p14:creationId xmlns:p14="http://schemas.microsoft.com/office/powerpoint/2010/main" val="49263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57D024-4F1A-49D2-ACD4-AB888AA6AB1A}" type="slidenum">
              <a:rPr lang="en-GB" smtClean="0"/>
              <a:pPr/>
              <a:t>2</a:t>
            </a:fld>
            <a:endParaRPr lang="en-GB"/>
          </a:p>
        </p:txBody>
      </p:sp>
    </p:spTree>
    <p:extLst>
      <p:ext uri="{BB962C8B-B14F-4D97-AF65-F5344CB8AC3E}">
        <p14:creationId xmlns:p14="http://schemas.microsoft.com/office/powerpoint/2010/main" val="35709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65824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39969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390356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303691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917837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2089251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262586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234902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339901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345603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54C3BB-1AC3-41EC-B1F4-08A732E8B074}" type="datetimeFigureOut">
              <a:rPr lang="en-GB" smtClean="0"/>
              <a:pPr/>
              <a:t>24/03/2012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667F-C9D8-45B9-93A8-33155B906F91}" type="slidenum">
              <a:rPr lang="en-GB" smtClean="0"/>
              <a:pPr/>
              <a:t>‹#›</a:t>
            </a:fld>
            <a:endParaRPr lang="en-GB"/>
          </a:p>
        </p:txBody>
      </p:sp>
    </p:spTree>
    <p:extLst>
      <p:ext uri="{BB962C8B-B14F-4D97-AF65-F5344CB8AC3E}">
        <p14:creationId xmlns:p14="http://schemas.microsoft.com/office/powerpoint/2010/main" val="117751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54C3BB-1AC3-41EC-B1F4-08A732E8B074}" type="datetimeFigureOut">
              <a:rPr lang="en-GB" smtClean="0"/>
              <a:pPr/>
              <a:t>24/03/2012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5667F-C9D8-45B9-93A8-33155B906F91}" type="slidenum">
              <a:rPr lang="en-GB" smtClean="0"/>
              <a:pPr/>
              <a:t>‹#›</a:t>
            </a:fld>
            <a:endParaRPr lang="en-GB"/>
          </a:p>
        </p:txBody>
      </p:sp>
    </p:spTree>
    <p:extLst>
      <p:ext uri="{BB962C8B-B14F-4D97-AF65-F5344CB8AC3E}">
        <p14:creationId xmlns:p14="http://schemas.microsoft.com/office/powerpoint/2010/main" val="1750201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There was no remedy except to run away from the Black Death</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971674"/>
            <a:ext cx="6802638" cy="4447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27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19256" cy="1354162"/>
          </a:xfrm>
        </p:spPr>
        <p:txBody>
          <a:bodyPr>
            <a:normAutofit/>
          </a:bodyPr>
          <a:lstStyle/>
          <a:p>
            <a:r>
              <a:rPr lang="en-GB" dirty="0" smtClean="0"/>
              <a:t>Income from rents dwindled (fell)</a:t>
            </a:r>
            <a:endParaRPr lang="en-GB"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6198" y="1957388"/>
            <a:ext cx="6310137" cy="414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8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208912" cy="2362274"/>
          </a:xfrm>
        </p:spPr>
        <p:txBody>
          <a:bodyPr>
            <a:normAutofit/>
          </a:bodyPr>
          <a:lstStyle/>
          <a:p>
            <a:pPr lvl="0"/>
            <a:r>
              <a:rPr lang="en-GB" sz="2800" dirty="0"/>
              <a:t>In 1363 a </a:t>
            </a:r>
            <a:r>
              <a:rPr lang="en-GB" sz="2800" dirty="0" smtClean="0"/>
              <a:t>new law </a:t>
            </a:r>
            <a:r>
              <a:rPr lang="en-GB" sz="2800" dirty="0"/>
              <a:t>was brought through parliament. This </a:t>
            </a:r>
            <a:r>
              <a:rPr lang="en-GB" sz="2800" dirty="0" smtClean="0"/>
              <a:t>measure decreed not </a:t>
            </a:r>
            <a:r>
              <a:rPr lang="en-GB" sz="2800" dirty="0"/>
              <a:t>only the quality and colour of cloth that </a:t>
            </a:r>
            <a:r>
              <a:rPr lang="en-GB" sz="2800" dirty="0" smtClean="0"/>
              <a:t>people </a:t>
            </a:r>
            <a:r>
              <a:rPr lang="en-GB" sz="2800" dirty="0"/>
              <a:t>at different levels of society (below the nobility) should use in their </a:t>
            </a:r>
            <a:r>
              <a:rPr lang="en-GB" sz="2800" dirty="0" smtClean="0"/>
              <a:t>dress, </a:t>
            </a:r>
            <a:r>
              <a:rPr lang="en-GB" sz="2800" dirty="0"/>
              <a:t>but also sought to limit the common diet to basics.</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142" y="2780928"/>
            <a:ext cx="57150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12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24936" cy="2794322"/>
          </a:xfrm>
        </p:spPr>
        <p:txBody>
          <a:bodyPr>
            <a:normAutofit/>
          </a:bodyPr>
          <a:lstStyle/>
          <a:p>
            <a:pPr lvl="0"/>
            <a:r>
              <a:rPr lang="en-GB" sz="3200" dirty="0"/>
              <a:t>The Poll Tax was an unsuccessful attempt by the government to combat the effects of plague by changing the basis of taxation from a charge on </a:t>
            </a:r>
            <a:r>
              <a:rPr lang="en-GB" sz="3200" dirty="0" smtClean="0"/>
              <a:t>villages to a </a:t>
            </a:r>
            <a:r>
              <a:rPr lang="en-GB" sz="3200" dirty="0"/>
              <a:t>tax on </a:t>
            </a:r>
            <a:r>
              <a:rPr lang="en-GB" sz="3200" dirty="0" smtClean="0"/>
              <a:t>individuals. This meant peasants had to pay more tax!</a:t>
            </a:r>
            <a:endParaRPr lang="en-GB" sz="320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6214" y="3212976"/>
            <a:ext cx="47625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427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96944" cy="2362274"/>
          </a:xfrm>
        </p:spPr>
        <p:txBody>
          <a:bodyPr>
            <a:normAutofit/>
          </a:bodyPr>
          <a:lstStyle/>
          <a:p>
            <a:pPr lvl="0"/>
            <a:r>
              <a:rPr lang="en-GB" sz="3200" dirty="0" smtClean="0"/>
              <a:t>Religious people were just as likely to be killed than those who were not monks or priests. Many lost their faith in God.</a:t>
            </a:r>
            <a:endParaRPr lang="en-GB" sz="3200"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420887"/>
            <a:ext cx="5849075" cy="421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96944" cy="1354162"/>
          </a:xfrm>
        </p:spPr>
        <p:txBody>
          <a:bodyPr>
            <a:normAutofit/>
          </a:bodyPr>
          <a:lstStyle/>
          <a:p>
            <a:pPr lvl="0"/>
            <a:r>
              <a:rPr lang="en-GB" sz="3200" dirty="0" smtClean="0"/>
              <a:t>There was a sudden decline in trade</a:t>
            </a:r>
            <a:endParaRPr lang="en-GB" sz="320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405" y="1866900"/>
            <a:ext cx="6986971" cy="418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94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96944" cy="1210146"/>
          </a:xfrm>
        </p:spPr>
        <p:txBody>
          <a:bodyPr>
            <a:normAutofit/>
          </a:bodyPr>
          <a:lstStyle/>
          <a:p>
            <a:pPr lvl="0"/>
            <a:r>
              <a:rPr lang="en-GB" sz="3200" dirty="0" smtClean="0"/>
              <a:t>Wars were halted</a:t>
            </a:r>
            <a:endParaRPr lang="en-GB" sz="320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340768"/>
            <a:ext cx="603885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37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96944" cy="1210146"/>
          </a:xfrm>
        </p:spPr>
        <p:txBody>
          <a:bodyPr>
            <a:normAutofit/>
          </a:bodyPr>
          <a:lstStyle/>
          <a:p>
            <a:pPr lvl="0"/>
            <a:r>
              <a:rPr lang="en-GB" sz="3200" dirty="0" smtClean="0"/>
              <a:t>The cost of labour increased as there were less labourers</a:t>
            </a:r>
            <a:endParaRPr lang="en-GB" sz="3200"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556792"/>
            <a:ext cx="7194376" cy="4982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37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74638"/>
            <a:ext cx="8363272" cy="1498178"/>
          </a:xfrm>
        </p:spPr>
        <p:txBody>
          <a:bodyPr>
            <a:normAutofit/>
          </a:bodyPr>
          <a:lstStyle/>
          <a:p>
            <a:r>
              <a:rPr lang="en-GB" sz="3600" dirty="0" smtClean="0"/>
              <a:t>The Black Death had the worst impact on the population in the history of the world</a:t>
            </a:r>
            <a:endParaRPr lang="en-GB" sz="3600" dirty="0"/>
          </a:p>
        </p:txBody>
      </p:sp>
      <p:graphicFrame>
        <p:nvGraphicFramePr>
          <p:cNvPr id="2" name="Chart 1"/>
          <p:cNvGraphicFramePr/>
          <p:nvPr>
            <p:extLst>
              <p:ext uri="{D42A27DB-BD31-4B8C-83A1-F6EECF244321}">
                <p14:modId xmlns:p14="http://schemas.microsoft.com/office/powerpoint/2010/main" val="1479994654"/>
              </p:ext>
            </p:extLst>
          </p:nvPr>
        </p:nvGraphicFramePr>
        <p:xfrm>
          <a:off x="251520" y="1772816"/>
          <a:ext cx="8568952" cy="399199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473592" y="5877272"/>
            <a:ext cx="8496944" cy="646331"/>
          </a:xfrm>
          <a:prstGeom prst="rect">
            <a:avLst/>
          </a:prstGeom>
        </p:spPr>
        <p:txBody>
          <a:bodyPr wrap="square">
            <a:spAutoFit/>
          </a:bodyPr>
          <a:lstStyle/>
          <a:p>
            <a:r>
              <a:rPr lang="en-GB" dirty="0" smtClean="0"/>
              <a:t>25 million people died in just under five years between 1347 and 1352. Estimated population of Europe from 1000 to 1352</a:t>
            </a:r>
            <a:endParaRPr lang="en-GB" dirty="0"/>
          </a:p>
        </p:txBody>
      </p:sp>
    </p:spTree>
    <p:extLst>
      <p:ext uri="{BB962C8B-B14F-4D97-AF65-F5344CB8AC3E}">
        <p14:creationId xmlns:p14="http://schemas.microsoft.com/office/powerpoint/2010/main" val="215794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Everyone thought that they would die</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556792"/>
            <a:ext cx="4581265" cy="451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99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Some treated each day as if it were their last</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556792"/>
            <a:ext cx="3888431" cy="517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46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291264" cy="1714202"/>
          </a:xfrm>
        </p:spPr>
        <p:txBody>
          <a:bodyPr>
            <a:normAutofit fontScale="90000"/>
          </a:bodyPr>
          <a:lstStyle/>
          <a:p>
            <a:r>
              <a:rPr lang="en-GB" dirty="0" smtClean="0"/>
              <a:t>Even the art and building design changed in Britain as a result of the Black Death</a:t>
            </a:r>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044763"/>
            <a:ext cx="4952576" cy="453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66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291264" cy="1714202"/>
          </a:xfrm>
        </p:spPr>
        <p:txBody>
          <a:bodyPr>
            <a:normAutofit fontScale="90000"/>
          </a:bodyPr>
          <a:lstStyle/>
          <a:p>
            <a:r>
              <a:rPr lang="en-GB" dirty="0" smtClean="0"/>
              <a:t>Peasants and labourers were the hardest hit part of society by the Black Death</a:t>
            </a:r>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420888"/>
            <a:ext cx="6354813" cy="351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426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19256" cy="2866330"/>
          </a:xfrm>
        </p:spPr>
        <p:txBody>
          <a:bodyPr>
            <a:normAutofit fontScale="90000"/>
          </a:bodyPr>
          <a:lstStyle/>
          <a:p>
            <a:r>
              <a:rPr lang="en-GB" dirty="0" smtClean="0"/>
              <a:t>The King panicked. He wrote a  new law called  </a:t>
            </a:r>
            <a:r>
              <a:rPr lang="en-GB" dirty="0"/>
              <a:t>Statute of Labourers in 1351. This law sought to prevent labourers from obtaining higher wages.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3429000"/>
            <a:ext cx="5832648" cy="302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54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8219256" cy="2016224"/>
          </a:xfrm>
        </p:spPr>
        <p:txBody>
          <a:bodyPr>
            <a:normAutofit/>
          </a:bodyPr>
          <a:lstStyle/>
          <a:p>
            <a:pPr lvl="0"/>
            <a:r>
              <a:rPr lang="en-GB" sz="3200" dirty="0"/>
              <a:t>Despite the shortage in the workforce caused by the plague, workers were ordered to take wages at the levels achieved pre-plague.</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276872"/>
            <a:ext cx="4952252" cy="446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6638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19256" cy="2002234"/>
          </a:xfrm>
        </p:spPr>
        <p:txBody>
          <a:bodyPr>
            <a:normAutofit/>
          </a:bodyPr>
          <a:lstStyle/>
          <a:p>
            <a:r>
              <a:rPr lang="en-GB" sz="3200" dirty="0" smtClean="0"/>
              <a:t>land </a:t>
            </a:r>
            <a:r>
              <a:rPr lang="en-GB" sz="3200" dirty="0"/>
              <a:t>fell waste for want of tenants who used to cultivate </a:t>
            </a:r>
            <a:r>
              <a:rPr lang="en-GB" sz="3200" dirty="0" smtClean="0"/>
              <a:t>it and many </a:t>
            </a:r>
            <a:r>
              <a:rPr lang="en-GB" sz="3200" dirty="0"/>
              <a:t>villages and hamlets were </a:t>
            </a:r>
            <a:r>
              <a:rPr lang="en-GB" sz="3200" dirty="0" smtClean="0"/>
              <a:t>deserted and </a:t>
            </a:r>
            <a:r>
              <a:rPr lang="en-GB" sz="3200" dirty="0"/>
              <a:t>never inhabited </a:t>
            </a:r>
            <a:r>
              <a:rPr lang="en-GB" sz="3200" dirty="0" smtClean="0"/>
              <a:t>again</a:t>
            </a:r>
            <a:r>
              <a:rPr lang="en-GB" sz="3200" dirty="0"/>
              <a:t>.</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5" y="2420888"/>
            <a:ext cx="586383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556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315</Words>
  <Application>Microsoft Office PowerPoint</Application>
  <PresentationFormat>On-screen Show (4:3)</PresentationFormat>
  <Paragraphs>18</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There was no remedy except to run away from the Black Death</vt:lpstr>
      <vt:lpstr>The Black Death had the worst impact on the population in the history of the world</vt:lpstr>
      <vt:lpstr>Everyone thought that they would die</vt:lpstr>
      <vt:lpstr>Some treated each day as if it were their last</vt:lpstr>
      <vt:lpstr>Even the art and building design changed in Britain as a result of the Black Death</vt:lpstr>
      <vt:lpstr>Peasants and labourers were the hardest hit part of society by the Black Death</vt:lpstr>
      <vt:lpstr>The King panicked. He wrote a  new law called  Statute of Labourers in 1351. This law sought to prevent labourers from obtaining higher wages. </vt:lpstr>
      <vt:lpstr>Despite the shortage in the workforce caused by the plague, workers were ordered to take wages at the levels achieved pre-plague.</vt:lpstr>
      <vt:lpstr>land fell waste for want of tenants who used to cultivate it and many villages and hamlets were deserted and never inhabited again.</vt:lpstr>
      <vt:lpstr>Income from rents dwindled (fell)</vt:lpstr>
      <vt:lpstr>In 1363 a new law was brought through parliament. This measure decreed not only the quality and colour of cloth that people at different levels of society (below the nobility) should use in their dress, but also sought to limit the common diet to basics.</vt:lpstr>
      <vt:lpstr>The Poll Tax was an unsuccessful attempt by the government to combat the effects of plague by changing the basis of taxation from a charge on villages to a tax on individuals. This meant peasants had to pay more tax!</vt:lpstr>
      <vt:lpstr>Religious people were just as likely to be killed than those who were not monks or priests. Many lost their faith in God.</vt:lpstr>
      <vt:lpstr>There was a sudden decline in trade</vt:lpstr>
      <vt:lpstr>Wars were halted</vt:lpstr>
      <vt:lpstr>The cost of labour increased as there were less labourers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There was no remedy except to run away from the Black Death</dc:title>
  <dc:creator>Clare</dc:creator>
  <cp:lastModifiedBy>Clare</cp:lastModifiedBy>
  <cp:revision>5</cp:revision>
  <dcterms:created xsi:type="dcterms:W3CDTF">2012-03-20T20:57:15Z</dcterms:created>
  <dcterms:modified xsi:type="dcterms:W3CDTF">2012-03-24T09:21:27Z</dcterms:modified>
</cp:coreProperties>
</file>